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7" r:id="rId2"/>
    <p:sldId id="278" r:id="rId3"/>
    <p:sldId id="274" r:id="rId4"/>
    <p:sldId id="280" r:id="rId5"/>
    <p:sldId id="281" r:id="rId6"/>
    <p:sldId id="282" r:id="rId7"/>
    <p:sldId id="283" r:id="rId8"/>
    <p:sldId id="285" r:id="rId9"/>
    <p:sldId id="279" r:id="rId10"/>
    <p:sldId id="286" r:id="rId11"/>
    <p:sldId id="287" r:id="rId12"/>
    <p:sldId id="288" r:id="rId13"/>
    <p:sldId id="289" r:id="rId14"/>
    <p:sldId id="291" r:id="rId15"/>
    <p:sldId id="275" r:id="rId16"/>
    <p:sldId id="290" r:id="rId17"/>
    <p:sldId id="277" r:id="rId18"/>
    <p:sldId id="276" r:id="rId19"/>
    <p:sldId id="263" r:id="rId20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54A6"/>
    <a:srgbClr val="012639"/>
    <a:srgbClr val="8255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49"/>
    <p:restoredTop sz="96405"/>
  </p:normalViewPr>
  <p:slideViewPr>
    <p:cSldViewPr snapToGrid="0" snapToObjects="1">
      <p:cViewPr varScale="1">
        <p:scale>
          <a:sx n="272" d="100"/>
          <a:sy n="272" d="100"/>
        </p:scale>
        <p:origin x="5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Bloated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Direct</c:v>
                </c:pt>
                <c:pt idx="1">
                  <c:v>Inherited</c:v>
                </c:pt>
                <c:pt idx="2">
                  <c:v>Transitive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15.1</c:v>
                </c:pt>
                <c:pt idx="2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68-F04A-B6B9-4DB8EE8F1E5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Used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Direct</c:v>
                </c:pt>
                <c:pt idx="1">
                  <c:v>Inherited</c:v>
                </c:pt>
                <c:pt idx="2">
                  <c:v>Transitive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97.3</c:v>
                </c:pt>
                <c:pt idx="1">
                  <c:v>84.9</c:v>
                </c:pt>
                <c:pt idx="2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F68-F04A-B6B9-4DB8EE8F1E5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894656399"/>
        <c:axId val="851219871"/>
      </c:barChart>
      <c:catAx>
        <c:axId val="894656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TSTREAM VERA SANS MONO" panose="020B0609030804020204" pitchFamily="49" charset="0"/>
                <a:ea typeface="+mn-ea"/>
                <a:cs typeface="+mn-cs"/>
              </a:defRPr>
            </a:pPr>
            <a:endParaRPr lang="en-SE"/>
          </a:p>
        </c:txPr>
        <c:crossAx val="851219871"/>
        <c:crosses val="autoZero"/>
        <c:auto val="1"/>
        <c:lblAlgn val="ctr"/>
        <c:lblOffset val="100"/>
        <c:noMultiLvlLbl val="0"/>
      </c:catAx>
      <c:valAx>
        <c:axId val="851219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alpha val="31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ITSTREAM VERA SANS MONO" panose="020B0609030804020204" pitchFamily="49" charset="0"/>
                    <a:ea typeface="+mn-ea"/>
                    <a:cs typeface="+mn-cs"/>
                  </a:defRPr>
                </a:pPr>
                <a:r>
                  <a:rPr lang="en-GB" dirty="0"/>
                  <a:t>Dependencies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ITSTREAM VERA SANS MONO" panose="020B0609030804020204" pitchFamily="49" charset="0"/>
                  <a:ea typeface="+mn-ea"/>
                  <a:cs typeface="+mn-cs"/>
                </a:defRPr>
              </a:pPr>
              <a:endParaRPr lang="en-SE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ITSTREAM VERA SANS MONO" panose="020B0609030804020204" pitchFamily="49" charset="0"/>
                <a:ea typeface="+mn-ea"/>
                <a:cs typeface="+mn-cs"/>
              </a:defRPr>
            </a:pPr>
            <a:endParaRPr lang="en-SE"/>
          </a:p>
        </c:txPr>
        <c:crossAx val="894656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2181925052737118"/>
          <c:y val="0.93508673697085898"/>
          <c:w val="0.29132582752795988"/>
          <c:h val="6.4913263029140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BITSTREAM VERA SANS MONO" panose="020B0609030804020204" pitchFamily="49" charset="0"/>
              <a:ea typeface="+mn-ea"/>
              <a:cs typeface="+mn-cs"/>
            </a:defRPr>
          </a:pPr>
          <a:endParaRPr lang="en-S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BITSTREAM VERA SANS MONO" panose="020B0609030804020204" pitchFamily="49" charset="0"/>
        </a:defRPr>
      </a:pPr>
      <a:endParaRPr lang="en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FEF16-B6F1-404F-BECE-03481D4787BB}" type="datetimeFigureOut">
              <a:rPr lang="en-SE" smtClean="0"/>
              <a:t>2020-12-28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ED6D9-F68F-304A-B3F2-2111317BDB7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358540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F1B3B06E-FC0F-5C42-873A-378EA808EBFF}" type="datetime1">
              <a:rPr lang="sv-SE" smtClean="0"/>
              <a:t>2020-12-28</a:t>
            </a:fld>
            <a:endParaRPr lang="en-S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05B12AF-77DF-1C4A-BA8D-6FEA56585A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363865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Palatino" pitchFamily="2" charset="77"/>
                <a:ea typeface="Palatino" pitchFamily="2" charset="77"/>
              </a:defRPr>
            </a:lvl1pPr>
          </a:lstStyle>
          <a:p>
            <a:r>
              <a:rPr lang="en-SE"/>
              <a:t>cesarsv@kth.se</a:t>
            </a:r>
            <a:endParaRPr lang="en-SE" sz="1000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16B22FA-4D09-B34C-AED2-A20C86ACD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33737" y="5363865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Palatino" pitchFamily="2" charset="77"/>
                <a:ea typeface="Palatino" pitchFamily="2" charset="77"/>
              </a:defRPr>
            </a:lvl1pPr>
          </a:lstStyle>
          <a:p>
            <a:fld id="{591D6909-C27F-084D-9F73-E3F585F51510}" type="slidenum">
              <a:rPr lang="en-SE" smtClean="0"/>
              <a:pPr/>
              <a:t>‹#›</a:t>
            </a:fld>
            <a:endParaRPr lang="en-SE" sz="1000"/>
          </a:p>
        </p:txBody>
      </p:sp>
    </p:spTree>
    <p:extLst>
      <p:ext uri="{BB962C8B-B14F-4D97-AF65-F5344CB8AC3E}">
        <p14:creationId xmlns:p14="http://schemas.microsoft.com/office/powerpoint/2010/main" val="2082515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C8E7219D-5C2B-EF4E-9627-6E6649B44FFC}" type="datetime1">
              <a:rPr lang="sv-SE" smtClean="0"/>
              <a:t>2020-12-28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591D6909-C27F-084D-9F73-E3F585F5151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32143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61A58A52-C371-844C-A5F1-F1BB8A378946}" type="datetime1">
              <a:rPr lang="sv-SE" smtClean="0"/>
              <a:t>2020-12-28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591D6909-C27F-084D-9F73-E3F585F5151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76422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61FE077C-C957-1242-BC0F-35D3BE6C65AE}" type="datetime1">
              <a:rPr lang="sv-SE" smtClean="0"/>
              <a:t>2020-12-28</a:t>
            </a:fld>
            <a:endParaRPr lang="en-SE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04309F9-254E-5047-87BA-11F0AEEECA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363865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Palatino" pitchFamily="2" charset="77"/>
                <a:ea typeface="Palatino" pitchFamily="2" charset="77"/>
              </a:defRPr>
            </a:lvl1pPr>
          </a:lstStyle>
          <a:p>
            <a:r>
              <a:rPr lang="en-SE"/>
              <a:t>cesarsv@kth.se</a:t>
            </a:r>
            <a:endParaRPr lang="en-SE" sz="1000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7FD4D0E-F8BE-164B-97D5-0220247BD9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33737" y="5363865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Palatino" pitchFamily="2" charset="77"/>
                <a:ea typeface="Palatino" pitchFamily="2" charset="77"/>
              </a:defRPr>
            </a:lvl1pPr>
          </a:lstStyle>
          <a:p>
            <a:fld id="{591D6909-C27F-084D-9F73-E3F585F51510}" type="slidenum">
              <a:rPr lang="en-SE" smtClean="0"/>
              <a:pPr/>
              <a:t>‹#›</a:t>
            </a:fld>
            <a:endParaRPr lang="en-SE" sz="1000"/>
          </a:p>
        </p:txBody>
      </p:sp>
    </p:spTree>
    <p:extLst>
      <p:ext uri="{BB962C8B-B14F-4D97-AF65-F5344CB8AC3E}">
        <p14:creationId xmlns:p14="http://schemas.microsoft.com/office/powerpoint/2010/main" val="248360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20C2F830-EB07-C24B-B51B-D9F7225F82A1}" type="datetime1">
              <a:rPr lang="sv-SE" smtClean="0"/>
              <a:t>2020-12-28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591D6909-C27F-084D-9F73-E3F585F5151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23334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2988037F-5CF6-494A-8CA1-56560F7DC9C6}" type="datetime1">
              <a:rPr lang="sv-SE" smtClean="0"/>
              <a:t>2020-12-28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591D6909-C27F-084D-9F73-E3F585F5151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46350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F2B22C34-9F42-5E4A-B36A-D3F65DB1100C}" type="datetime1">
              <a:rPr lang="sv-SE" smtClean="0"/>
              <a:t>2020-12-28</a:t>
            </a:fld>
            <a:endParaRPr lang="en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591D6909-C27F-084D-9F73-E3F585F5151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01315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EF3D14C5-3C56-204B-A0C4-981A59D21CC5}" type="datetime1">
              <a:rPr lang="sv-SE" smtClean="0"/>
              <a:t>2020-12-28</a:t>
            </a:fld>
            <a:endParaRPr lang="en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591D6909-C27F-084D-9F73-E3F585F5151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33341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B5ADFCE6-6003-A14A-92EE-4096618FFB0A}" type="datetime1">
              <a:rPr lang="sv-SE" smtClean="0"/>
              <a:t>2020-12-28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AB19F-9A8C-6345-B206-BA9EFDC5FA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363865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Palatino" pitchFamily="2" charset="77"/>
                <a:ea typeface="Palatino" pitchFamily="2" charset="77"/>
              </a:defRPr>
            </a:lvl1pPr>
          </a:lstStyle>
          <a:p>
            <a:r>
              <a:rPr lang="en-SE"/>
              <a:t>cesarsv@kth.se</a:t>
            </a:r>
            <a:endParaRPr lang="en-SE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0C6C0-FB64-A341-B0B1-62D166D43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33737" y="5363865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Palatino" pitchFamily="2" charset="77"/>
                <a:ea typeface="Palatino" pitchFamily="2" charset="77"/>
              </a:defRPr>
            </a:lvl1pPr>
          </a:lstStyle>
          <a:p>
            <a:fld id="{591D6909-C27F-084D-9F73-E3F585F51510}" type="slidenum">
              <a:rPr lang="en-SE" smtClean="0"/>
              <a:pPr/>
              <a:t>‹#›</a:t>
            </a:fld>
            <a:endParaRPr lang="en-SE" sz="1000"/>
          </a:p>
        </p:txBody>
      </p:sp>
    </p:spTree>
    <p:extLst>
      <p:ext uri="{BB962C8B-B14F-4D97-AF65-F5344CB8AC3E}">
        <p14:creationId xmlns:p14="http://schemas.microsoft.com/office/powerpoint/2010/main" val="992888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2EA61004-0AA5-6B42-9548-45A922D02AD1}" type="datetime1">
              <a:rPr lang="sv-SE" smtClean="0"/>
              <a:t>2020-12-28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591D6909-C27F-084D-9F73-E3F585F5151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372547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90735B9A-5EB0-2940-BE87-7146C6F5446C}" type="datetime1">
              <a:rPr lang="sv-SE" smtClean="0"/>
              <a:t>2020-12-28</a:t>
            </a:fld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/>
          <a:lstStyle/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/>
          <a:lstStyle/>
          <a:p>
            <a:fld id="{591D6909-C27F-084D-9F73-E3F585F5151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371442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6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363865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spc="-150">
                <a:solidFill>
                  <a:schemeClr val="bg1"/>
                </a:solidFill>
                <a:latin typeface="BITSTREAM VERA SANS MONO" panose="020B0609030804020204" pitchFamily="49" charset="0"/>
                <a:ea typeface="Palatino" pitchFamily="2" charset="77"/>
              </a:defRPr>
            </a:lvl1pPr>
          </a:lstStyle>
          <a:p>
            <a:fld id="{D85812F8-17A6-EE43-A107-E6F2C4738169}" type="datetime1">
              <a:rPr lang="sv-SE" smtClean="0"/>
              <a:pPr/>
              <a:t>2020-12-28</a:t>
            </a:fld>
            <a:endParaRPr lang="en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363865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spc="-150">
                <a:solidFill>
                  <a:schemeClr val="bg1"/>
                </a:solidFill>
                <a:latin typeface="BITSTREAM VERA SANS MONO" panose="020B0609030804020204" pitchFamily="49" charset="0"/>
                <a:ea typeface="Palatino" pitchFamily="2" charset="77"/>
              </a:defRPr>
            </a:lvl1pPr>
          </a:lstStyle>
          <a:p>
            <a:r>
              <a:rPr lang="en-SE"/>
              <a:t>cesarsv@kth.se</a:t>
            </a:r>
            <a:endParaRPr lang="en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33737" y="5363865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-150">
                <a:solidFill>
                  <a:schemeClr val="bg1"/>
                </a:solidFill>
                <a:latin typeface="BITSTREAM VERA SANS MONO" panose="020B0609030804020204" pitchFamily="49" charset="0"/>
                <a:ea typeface="Palatino" pitchFamily="2" charset="77"/>
              </a:defRPr>
            </a:lvl1pPr>
          </a:lstStyle>
          <a:p>
            <a:fld id="{591D6909-C27F-084D-9F73-E3F585F51510}" type="slidenum">
              <a:rPr lang="en-SE" smtClean="0"/>
              <a:pPr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28003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spc="-150">
          <a:solidFill>
            <a:schemeClr val="bg1"/>
          </a:solidFill>
          <a:latin typeface="BITSTREAM VERA SANS MONO" panose="020B0609030804020204" pitchFamily="49" charset="0"/>
          <a:ea typeface="Palatino" pitchFamily="2" charset="77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 spc="-150">
          <a:solidFill>
            <a:schemeClr val="bg1"/>
          </a:solidFill>
          <a:latin typeface="BITSTREAM VERA SANS MONO" panose="020B0609030804020204" pitchFamily="49" charset="0"/>
          <a:ea typeface="Palatino" pitchFamily="2" charset="77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 spc="-150">
          <a:solidFill>
            <a:schemeClr val="bg1"/>
          </a:solidFill>
          <a:latin typeface="BITSTREAM VERA SANS MONO" panose="020B0609030804020204" pitchFamily="49" charset="0"/>
          <a:ea typeface="Palatino" pitchFamily="2" charset="77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 spc="-150">
          <a:solidFill>
            <a:schemeClr val="bg1"/>
          </a:solidFill>
          <a:latin typeface="BITSTREAM VERA SANS MONO" panose="020B0609030804020204" pitchFamily="49" charset="0"/>
          <a:ea typeface="Palatino" pitchFamily="2" charset="77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spc="-150">
          <a:solidFill>
            <a:schemeClr val="bg1"/>
          </a:solidFill>
          <a:latin typeface="BITSTREAM VERA SANS MONO" panose="020B0609030804020204" pitchFamily="49" charset="0"/>
          <a:ea typeface="Palatino" pitchFamily="2" charset="77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spc="-150">
          <a:solidFill>
            <a:schemeClr val="bg1"/>
          </a:solidFill>
          <a:latin typeface="BITSTREAM VERA SANS MONO" panose="020B0609030804020204" pitchFamily="49" charset="0"/>
          <a:ea typeface="Palatino" pitchFamily="2" charset="77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8CCA90-FD48-354A-8E23-D9216166B1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73D70A-E0A4-FD47-A67E-AB51126ED6A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621330" y="3476840"/>
            <a:ext cx="1138432" cy="106099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5612E2-D7D0-3F46-B066-9FF8EA3EBED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050971" y="3735410"/>
            <a:ext cx="2521029" cy="61554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8ABF4F-D393-7B4E-8E9D-37F18A180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7" y="4397196"/>
            <a:ext cx="4588882" cy="127094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8F3AD64-5281-F842-B36F-494C0E750D7D}"/>
              </a:ext>
            </a:extLst>
          </p:cNvPr>
          <p:cNvSpPr/>
          <p:nvPr/>
        </p:nvSpPr>
        <p:spPr>
          <a:xfrm>
            <a:off x="532072" y="422164"/>
            <a:ext cx="5512346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GB" sz="2400" dirty="0">
                <a:solidFill>
                  <a:schemeClr val="bg2"/>
                </a:solidFill>
                <a:latin typeface="BITSTREAM VERA SANS MONO" panose="020B0609030804020204" pitchFamily="49" charset="0"/>
                <a:ea typeface="Palatino" pitchFamily="2" charset="77"/>
                <a:cs typeface="+mj-cs"/>
              </a:rPr>
              <a:t>DepClean: Automatically revealing bloated software dependencies in Maven projects</a:t>
            </a:r>
            <a:endParaRPr lang="en-SE" sz="2400" dirty="0">
              <a:solidFill>
                <a:schemeClr val="bg2"/>
              </a:solidFill>
              <a:latin typeface="BITSTREAM VERA SANS MONO" panose="020B0609030804020204" pitchFamily="49" charset="0"/>
              <a:ea typeface="Palatino" pitchFamily="2" charset="7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64409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dirty="0">
                <a:solidFill>
                  <a:schemeClr val="bg2"/>
                </a:solidFill>
              </a:rPr>
              <a:t>Spoon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10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4979E0A-D566-524E-A527-7B748FC7A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6212"/>
            <a:ext cx="7333956" cy="41249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43AEAF-0F27-C640-9539-C428E6995E0E}"/>
              </a:ext>
            </a:extLst>
          </p:cNvPr>
          <p:cNvSpPr txBox="1"/>
          <p:nvPr/>
        </p:nvSpPr>
        <p:spPr>
          <a:xfrm>
            <a:off x="6396121" y="2831123"/>
            <a:ext cx="2307091" cy="738664"/>
          </a:xfrm>
          <a:prstGeom prst="rect">
            <a:avLst/>
          </a:prstGeom>
          <a:solidFill>
            <a:srgbClr val="1954A6"/>
          </a:solidFill>
          <a:ln w="127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Open source library for code analysis, 75 dependencies</a:t>
            </a:r>
          </a:p>
        </p:txBody>
      </p:sp>
    </p:spTree>
    <p:extLst>
      <p:ext uri="{BB962C8B-B14F-4D97-AF65-F5344CB8AC3E}">
        <p14:creationId xmlns:p14="http://schemas.microsoft.com/office/powerpoint/2010/main" val="3259437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dirty="0">
                <a:solidFill>
                  <a:schemeClr val="bg2"/>
                </a:solidFill>
              </a:rPr>
              <a:t>Spoon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11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89AF55F-416F-3647-AEF0-05AF4412D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430" y="1055875"/>
            <a:ext cx="7335154" cy="4125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9B7F25-8CAA-6345-9611-226CBA28BD63}"/>
              </a:ext>
            </a:extLst>
          </p:cNvPr>
          <p:cNvSpPr txBox="1"/>
          <p:nvPr/>
        </p:nvSpPr>
        <p:spPr>
          <a:xfrm>
            <a:off x="286746" y="1666435"/>
            <a:ext cx="1471716" cy="738664"/>
          </a:xfrm>
          <a:prstGeom prst="rect">
            <a:avLst/>
          </a:prstGeom>
          <a:solidFill>
            <a:srgbClr val="1954A6"/>
          </a:solidFill>
          <a:ln w="127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24 different dependency providers</a:t>
            </a:r>
          </a:p>
        </p:txBody>
      </p:sp>
    </p:spTree>
    <p:extLst>
      <p:ext uri="{BB962C8B-B14F-4D97-AF65-F5344CB8AC3E}">
        <p14:creationId xmlns:p14="http://schemas.microsoft.com/office/powerpoint/2010/main" val="299414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dirty="0">
                <a:solidFill>
                  <a:schemeClr val="bg2"/>
                </a:solidFill>
              </a:rPr>
              <a:t>Spoon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12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72AC2C-40F4-D04E-B248-6515253930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5875"/>
            <a:ext cx="7335154" cy="4125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DA8635-3942-A849-8781-74D11AB8FD17}"/>
              </a:ext>
            </a:extLst>
          </p:cNvPr>
          <p:cNvSpPr txBox="1"/>
          <p:nvPr/>
        </p:nvSpPr>
        <p:spPr>
          <a:xfrm>
            <a:off x="6203863" y="2873784"/>
            <a:ext cx="2527485" cy="523220"/>
          </a:xfrm>
          <a:prstGeom prst="rect">
            <a:avLst/>
          </a:prstGeom>
          <a:solidFill>
            <a:srgbClr val="1954A6"/>
          </a:solidFill>
          <a:ln w="127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Maven excludes 31 redundant dependencies</a:t>
            </a:r>
          </a:p>
        </p:txBody>
      </p:sp>
    </p:spTree>
    <p:extLst>
      <p:ext uri="{BB962C8B-B14F-4D97-AF65-F5344CB8AC3E}">
        <p14:creationId xmlns:p14="http://schemas.microsoft.com/office/powerpoint/2010/main" val="1735406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dirty="0">
                <a:solidFill>
                  <a:schemeClr val="bg2"/>
                </a:solidFill>
              </a:rPr>
              <a:t>Spoon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13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2C15D3-68E1-8743-A063-729F5666A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0356"/>
            <a:ext cx="7335154" cy="4125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924EB0-9629-2547-A3E3-378475D6B9E6}"/>
              </a:ext>
            </a:extLst>
          </p:cNvPr>
          <p:cNvSpPr txBox="1"/>
          <p:nvPr/>
        </p:nvSpPr>
        <p:spPr>
          <a:xfrm>
            <a:off x="6203863" y="2873784"/>
            <a:ext cx="2325848" cy="523220"/>
          </a:xfrm>
          <a:prstGeom prst="rect">
            <a:avLst/>
          </a:prstGeom>
          <a:solidFill>
            <a:srgbClr val="1954A6"/>
          </a:solidFill>
          <a:ln w="127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2"/>
                </a:solidFill>
                <a:latin typeface="BITSTREAM VERA SANS MONO" panose="020B0609030804020204" pitchFamily="49" charset="0"/>
              </a:rPr>
              <a:t>DepClean</a:t>
            </a:r>
            <a:r>
              <a:rPr lang="en-GB" sz="140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 detects 13 bloated dependencies</a:t>
            </a:r>
          </a:p>
        </p:txBody>
      </p:sp>
    </p:spTree>
    <p:extLst>
      <p:ext uri="{BB962C8B-B14F-4D97-AF65-F5344CB8AC3E}">
        <p14:creationId xmlns:p14="http://schemas.microsoft.com/office/powerpoint/2010/main" val="585956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dirty="0">
                <a:solidFill>
                  <a:schemeClr val="bg2"/>
                </a:solidFill>
              </a:rPr>
              <a:t>Spoon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14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78F8EA-1405-ED4F-A1F7-7580415144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60" t="-52" r="27805" b="19786"/>
          <a:stretch/>
        </p:blipFill>
        <p:spPr>
          <a:xfrm>
            <a:off x="5786516" y="1712108"/>
            <a:ext cx="2462601" cy="23437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8CBFEB9-6542-5C4C-84E6-C7CBDF6C4C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83" r="15793"/>
          <a:stretch/>
        </p:blipFill>
        <p:spPr>
          <a:xfrm>
            <a:off x="302457" y="1538617"/>
            <a:ext cx="3490990" cy="2947104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CCA90E8A-FA8D-5E42-A1AC-86E52E926E9E}"/>
              </a:ext>
            </a:extLst>
          </p:cNvPr>
          <p:cNvSpPr/>
          <p:nvPr/>
        </p:nvSpPr>
        <p:spPr>
          <a:xfrm>
            <a:off x="4274512" y="2607593"/>
            <a:ext cx="1086805" cy="605916"/>
          </a:xfrm>
          <a:prstGeom prst="right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D1C6CEC7-D405-954E-AAF1-DC5C1163FC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228881"/>
              </p:ext>
            </p:extLst>
          </p:nvPr>
        </p:nvGraphicFramePr>
        <p:xfrm>
          <a:off x="4456944" y="4228728"/>
          <a:ext cx="3642987" cy="975360"/>
        </p:xfrm>
        <a:graphic>
          <a:graphicData uri="http://schemas.openxmlformats.org/drawingml/2006/table">
            <a:tbl>
              <a:tblPr>
                <a:solidFill>
                  <a:schemeClr val="accent1"/>
                </a:solidFill>
                <a:effectLst/>
                <a:tableStyleId>{5C22544A-7EE6-4342-B048-85BDC9FD1C3A}</a:tableStyleId>
              </a:tblPr>
              <a:tblGrid>
                <a:gridCol w="1214329">
                  <a:extLst>
                    <a:ext uri="{9D8B030D-6E8A-4147-A177-3AD203B41FA5}">
                      <a16:colId xmlns:a16="http://schemas.microsoft.com/office/drawing/2014/main" val="2165227765"/>
                    </a:ext>
                  </a:extLst>
                </a:gridCol>
                <a:gridCol w="1214329">
                  <a:extLst>
                    <a:ext uri="{9D8B030D-6E8A-4147-A177-3AD203B41FA5}">
                      <a16:colId xmlns:a16="http://schemas.microsoft.com/office/drawing/2014/main" val="1390613618"/>
                    </a:ext>
                  </a:extLst>
                </a:gridCol>
                <a:gridCol w="1214329">
                  <a:extLst>
                    <a:ext uri="{9D8B030D-6E8A-4147-A177-3AD203B41FA5}">
                      <a16:colId xmlns:a16="http://schemas.microsoft.com/office/drawing/2014/main" val="3264724801"/>
                    </a:ext>
                  </a:extLst>
                </a:gridCol>
              </a:tblGrid>
              <a:tr h="196540">
                <a:tc>
                  <a:txBody>
                    <a:bodyPr/>
                    <a:lstStyle/>
                    <a:p>
                      <a:endParaRPr lang="en-SE" sz="1000" dirty="0">
                        <a:solidFill>
                          <a:schemeClr val="bg2"/>
                        </a:solidFill>
                        <a:latin typeface="BITSTREAM VERA SANS MONO" panose="020B06090308040202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JAR Size (MB)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#Classes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9758"/>
                  </a:ext>
                </a:extLst>
              </a:tr>
              <a:tr h="196540"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Before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16.2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7 425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4255132"/>
                  </a:ext>
                </a:extLst>
              </a:tr>
              <a:tr h="196540"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After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12.7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5 593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251868"/>
                  </a:ext>
                </a:extLst>
              </a:tr>
              <a:tr h="196540"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Reduction (%)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27.6%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sz="1000" dirty="0">
                          <a:solidFill>
                            <a:schemeClr val="bg2"/>
                          </a:solidFill>
                          <a:latin typeface="BITSTREAM VERA SANS MONO" panose="020B0609030804020204" pitchFamily="49" charset="0"/>
                        </a:rPr>
                        <a:t>24.7%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921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5270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Empirical study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15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9686A7A-C386-C442-A0EA-13972585FA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7385592"/>
              </p:ext>
            </p:extLst>
          </p:nvPr>
        </p:nvGraphicFramePr>
        <p:xfrm>
          <a:off x="202176" y="1585710"/>
          <a:ext cx="5457731" cy="38719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9B66D5F-A937-3941-A125-458F8C5B3EE0}"/>
              </a:ext>
            </a:extLst>
          </p:cNvPr>
          <p:cNvSpPr txBox="1"/>
          <p:nvPr/>
        </p:nvSpPr>
        <p:spPr>
          <a:xfrm>
            <a:off x="5814657" y="2286404"/>
            <a:ext cx="3118338" cy="1815882"/>
          </a:xfrm>
          <a:prstGeom prst="rect">
            <a:avLst/>
          </a:prstGeom>
          <a:solidFill>
            <a:srgbClr val="1954A6"/>
          </a:solidFill>
          <a:ln w="12700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E" sz="140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2.7% of direct dependencies are bloated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E" sz="140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E" sz="140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15.1% of inherited dependencies are bloated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SE" sz="140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E" sz="140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57% of transitive dependencies are bloated</a:t>
            </a:r>
            <a:endParaRPr lang="en-SE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5A39DD-E8B1-CF41-9C75-FECCA5D97880}"/>
              </a:ext>
            </a:extLst>
          </p:cNvPr>
          <p:cNvSpPr/>
          <p:nvPr/>
        </p:nvSpPr>
        <p:spPr>
          <a:xfrm>
            <a:off x="1101976" y="1173806"/>
            <a:ext cx="4412566" cy="460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SE" spc="-150" dirty="0">
                <a:solidFill>
                  <a:schemeClr val="bg2">
                    <a:alpha val="58000"/>
                  </a:schemeClr>
                </a:solidFill>
                <a:latin typeface="BITSTREAM VERA SANS MONO" panose="020B0609030804020204" pitchFamily="49" charset="0"/>
              </a:rPr>
              <a:t>9K artifacts and 700K dependencies</a:t>
            </a:r>
          </a:p>
        </p:txBody>
      </p:sp>
    </p:spTree>
    <p:extLst>
      <p:ext uri="{BB962C8B-B14F-4D97-AF65-F5344CB8AC3E}">
        <p14:creationId xmlns:p14="http://schemas.microsoft.com/office/powerpoint/2010/main" val="1247194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Results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16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7F712F-795E-9945-9EC4-E04A84851490}"/>
              </a:ext>
            </a:extLst>
          </p:cNvPr>
          <p:cNvSpPr txBox="1"/>
          <p:nvPr/>
        </p:nvSpPr>
        <p:spPr>
          <a:xfrm>
            <a:off x="403274" y="1331742"/>
            <a:ext cx="7685649" cy="4194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E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9K artefacts and 700K dependencies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75% of dependencies are bloated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 err="1">
                <a:solidFill>
                  <a:schemeClr val="bg2"/>
                </a:solidFill>
                <a:latin typeface="BITSTREAM VERA SANS MONO" panose="020B0609030804020204" pitchFamily="49" charset="0"/>
              </a:rPr>
              <a:t>DepClean</a:t>
            </a: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 Maven dependency debloating tool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To appear in EMSE journal, 2020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Developers care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GB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Removed 131 dependencies in 30 projects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GB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Experiments at SAP and Ericsson ongoing</a:t>
            </a:r>
            <a:endParaRPr lang="en-SE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755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Results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17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7F712F-795E-9945-9EC4-E04A84851490}"/>
              </a:ext>
            </a:extLst>
          </p:cNvPr>
          <p:cNvSpPr txBox="1"/>
          <p:nvPr/>
        </p:nvSpPr>
        <p:spPr>
          <a:xfrm>
            <a:off x="403274" y="1331742"/>
            <a:ext cx="7685649" cy="4194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E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9K artefacts and 700K dependencies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75% of dependencies are bloated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 err="1">
                <a:solidFill>
                  <a:schemeClr val="bg2"/>
                </a:solidFill>
                <a:latin typeface="BITSTREAM VERA SANS MONO" panose="020B0609030804020204" pitchFamily="49" charset="0"/>
              </a:rPr>
              <a:t>DepClean</a:t>
            </a: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 Maven dependency debloating tool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To appear in EMSE journal, 2020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Developers care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Removed 131 dependencies in 30 projects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Experiments at SAP and Ericsson ongoing</a:t>
            </a:r>
            <a:endParaRPr lang="en-SE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9582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Conclusion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18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7F712F-795E-9945-9EC4-E04A84851490}"/>
              </a:ext>
            </a:extLst>
          </p:cNvPr>
          <p:cNvSpPr txBox="1"/>
          <p:nvPr/>
        </p:nvSpPr>
        <p:spPr>
          <a:xfrm>
            <a:off x="403274" y="1331742"/>
            <a:ext cx="7685649" cy="4932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There is lot of code bloat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From </a:t>
            </a:r>
            <a:r>
              <a:rPr lang="en-US" spc="-150" dirty="0" err="1">
                <a:solidFill>
                  <a:schemeClr val="bg2"/>
                </a:solidFill>
                <a:latin typeface="BITSTREAM VERA SANS MONO" panose="020B0609030804020204" pitchFamily="49" charset="0"/>
              </a:rPr>
              <a:t>libc</a:t>
            </a:r>
            <a:r>
              <a:rPr lang="en-US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 to Chrome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caused by reuse, feature creep, usage,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Software developers care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For security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For performance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It is a relevant research topic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That is hard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That matters</a:t>
            </a:r>
            <a:endParaRPr lang="en-SE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476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A1E3EF-88A0-284F-9A4B-8E7CF16A0E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19</a:t>
            </a:fld>
            <a:endParaRPr lang="en-SE" sz="1000"/>
          </a:p>
        </p:txBody>
      </p:sp>
    </p:spTree>
    <p:extLst>
      <p:ext uri="{BB962C8B-B14F-4D97-AF65-F5344CB8AC3E}">
        <p14:creationId xmlns:p14="http://schemas.microsoft.com/office/powerpoint/2010/main" val="2365814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86ED70F-D38E-C340-9E2A-4228D0CAE2D6}"/>
              </a:ext>
            </a:extLst>
          </p:cNvPr>
          <p:cNvSpPr/>
          <p:nvPr/>
        </p:nvSpPr>
        <p:spPr>
          <a:xfrm>
            <a:off x="842938" y="3955372"/>
            <a:ext cx="5328089" cy="426720"/>
          </a:xfrm>
          <a:prstGeom prst="roundRect">
            <a:avLst>
              <a:gd name="adj" fmla="val 0"/>
            </a:avLst>
          </a:prstGeom>
          <a:solidFill>
            <a:srgbClr val="1954A6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SE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26532C9-EDB7-D34E-9D66-E24018AA319D}"/>
              </a:ext>
            </a:extLst>
          </p:cNvPr>
          <p:cNvSpPr/>
          <p:nvPr/>
        </p:nvSpPr>
        <p:spPr>
          <a:xfrm>
            <a:off x="842939" y="1856935"/>
            <a:ext cx="4605946" cy="426720"/>
          </a:xfrm>
          <a:prstGeom prst="roundRect">
            <a:avLst>
              <a:gd name="adj" fmla="val 0"/>
            </a:avLst>
          </a:prstGeom>
          <a:solidFill>
            <a:srgbClr val="1954A6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S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2400" dirty="0">
                <a:solidFill>
                  <a:schemeClr val="bg2"/>
                </a:solidFill>
              </a:rPr>
              <a:t>What Ma  en does for us?</a:t>
            </a: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2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1C2C52-FA9A-7A41-A8CF-BBD9C0AF9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8852" y="345664"/>
            <a:ext cx="347456" cy="3474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C92713-0767-844C-B41B-B577242842B1}"/>
              </a:ext>
            </a:extLst>
          </p:cNvPr>
          <p:cNvSpPr txBox="1"/>
          <p:nvPr/>
        </p:nvSpPr>
        <p:spPr>
          <a:xfrm>
            <a:off x="403274" y="1331742"/>
            <a:ext cx="7685649" cy="525605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E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Build Maven projects (compile, test, deploy)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SE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Resolve dependencies automatically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SE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Execute tests, add documentation, resources, etc. in a configurable manner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SE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Release our software artifact to Maven Central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E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Guarantee reproducible builds (</a:t>
            </a:r>
            <a:r>
              <a:rPr lang="en-SE" sz="2000" i="1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pom.xml</a:t>
            </a:r>
            <a:r>
              <a:rPr lang="en-SE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 file) 	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SE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Analyze the dependencies in our projects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SE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Consistent project structure (better collaboration)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SE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Allow us adding customized plugins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839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2400" dirty="0">
                <a:solidFill>
                  <a:schemeClr val="bg2"/>
                </a:solidFill>
              </a:rPr>
              <a:t>The Maven Ecosystem is big</a:t>
            </a: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3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767310-CC4D-004E-9BA0-1606EA1DD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32" y="1016580"/>
            <a:ext cx="4022773" cy="423013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35EA108-F79B-D248-800C-7973A157ACFA}"/>
              </a:ext>
            </a:extLst>
          </p:cNvPr>
          <p:cNvSpPr/>
          <p:nvPr/>
        </p:nvSpPr>
        <p:spPr>
          <a:xfrm>
            <a:off x="722141" y="5423667"/>
            <a:ext cx="4572000" cy="18466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GB" sz="600" dirty="0">
                <a:solidFill>
                  <a:schemeClr val="bg2"/>
                </a:solidFill>
                <a:latin typeface="BITSTREAM VERA SANS MONO" panose="020B0609030804020204" pitchFamily="49" charset="0"/>
                <a:ea typeface="Palatino" pitchFamily="2" charset="77"/>
                <a:cs typeface="+mj-cs"/>
              </a:rPr>
              <a:t>The Maven Dependency Graph: a Temporal Graph-based Representation of Maven Central (MSR’19)</a:t>
            </a:r>
            <a:endParaRPr lang="en-SE" sz="600" dirty="0">
              <a:solidFill>
                <a:schemeClr val="bg2"/>
              </a:solidFill>
              <a:latin typeface="BITSTREAM VERA SANS MONO" panose="020B0609030804020204" pitchFamily="49" charset="0"/>
              <a:ea typeface="Palatino" pitchFamily="2" charset="77"/>
              <a:cs typeface="+mj-cs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BEDA064-A68E-AA4E-BD1F-F213085DF393}"/>
              </a:ext>
            </a:extLst>
          </p:cNvPr>
          <p:cNvSpPr/>
          <p:nvPr/>
        </p:nvSpPr>
        <p:spPr>
          <a:xfrm>
            <a:off x="5047787" y="3365714"/>
            <a:ext cx="1481797" cy="1312984"/>
          </a:xfrm>
          <a:prstGeom prst="roundRect">
            <a:avLst>
              <a:gd name="adj" fmla="val 0"/>
            </a:avLst>
          </a:prstGeom>
          <a:solidFill>
            <a:srgbClr val="1954A6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E" sz="2400" spc="-150" dirty="0">
                <a:solidFill>
                  <a:schemeClr val="bg2"/>
                </a:solidFill>
                <a:latin typeface="BITSTREAM VERA SANS MONO" panose="020B0609030804020204" pitchFamily="49" charset="0"/>
                <a:ea typeface="Palatino" pitchFamily="2" charset="77"/>
              </a:rPr>
              <a:t>3.6M nodes in 2019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193002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Example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4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E74A6CC-DCA0-874C-805C-6DF93843DFBA}"/>
              </a:ext>
            </a:extLst>
          </p:cNvPr>
          <p:cNvSpPr/>
          <p:nvPr/>
        </p:nvSpPr>
        <p:spPr>
          <a:xfrm>
            <a:off x="3080949" y="1377430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B32C7BD-A3BF-4D47-813F-95AFDA0D7B09}"/>
              </a:ext>
            </a:extLst>
          </p:cNvPr>
          <p:cNvSpPr/>
          <p:nvPr/>
        </p:nvSpPr>
        <p:spPr>
          <a:xfrm>
            <a:off x="1390481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11EC953-31D8-B54A-B215-E2EA7B1D010B}"/>
              </a:ext>
            </a:extLst>
          </p:cNvPr>
          <p:cNvSpPr/>
          <p:nvPr/>
        </p:nvSpPr>
        <p:spPr>
          <a:xfrm>
            <a:off x="3080949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A027F55-9DF5-FC44-9F8C-92B5CC9B8092}"/>
              </a:ext>
            </a:extLst>
          </p:cNvPr>
          <p:cNvSpPr/>
          <p:nvPr/>
        </p:nvSpPr>
        <p:spPr>
          <a:xfrm>
            <a:off x="4732352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E648F74E-EBEE-1347-97DA-2DCC3B954E1A}"/>
              </a:ext>
            </a:extLst>
          </p:cNvPr>
          <p:cNvCxnSpPr>
            <a:stCxn id="6" idx="2"/>
            <a:endCxn id="7" idx="0"/>
          </p:cNvCxnSpPr>
          <p:nvPr/>
        </p:nvCxnSpPr>
        <p:spPr>
          <a:xfrm rot="5400000">
            <a:off x="2535282" y="1477821"/>
            <a:ext cx="603825" cy="1690468"/>
          </a:xfrm>
          <a:prstGeom prst="curvedConnector3">
            <a:avLst/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81EAD48C-5BAE-584E-85A5-95A8C5846A1D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 rot="16200000" flipH="1">
            <a:off x="4206217" y="1497353"/>
            <a:ext cx="603825" cy="1651403"/>
          </a:xfrm>
          <a:prstGeom prst="curvedConnector3">
            <a:avLst>
              <a:gd name="adj1" fmla="val 50000"/>
            </a:avLst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17DD1A8-9D33-0444-868C-48A70727504A}"/>
              </a:ext>
            </a:extLst>
          </p:cNvPr>
          <p:cNvCxnSpPr>
            <a:stCxn id="6" idx="2"/>
            <a:endCxn id="8" idx="0"/>
          </p:cNvCxnSpPr>
          <p:nvPr/>
        </p:nvCxnSpPr>
        <p:spPr>
          <a:xfrm>
            <a:off x="3682428" y="2021143"/>
            <a:ext cx="0" cy="603825"/>
          </a:xfrm>
          <a:prstGeom prst="straightConnector1">
            <a:avLst/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44CDC4E-288E-1D47-83AF-D6C65AF56154}"/>
              </a:ext>
            </a:extLst>
          </p:cNvPr>
          <p:cNvSpPr/>
          <p:nvPr/>
        </p:nvSpPr>
        <p:spPr>
          <a:xfrm>
            <a:off x="2235715" y="3872506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9E6994E-507D-3742-8EB3-0C952A2AF95B}"/>
              </a:ext>
            </a:extLst>
          </p:cNvPr>
          <p:cNvSpPr/>
          <p:nvPr/>
        </p:nvSpPr>
        <p:spPr>
          <a:xfrm>
            <a:off x="527504" y="3872506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78D4DDD0-F05E-B844-94FD-D3227C5C87BD}"/>
              </a:ext>
            </a:extLst>
          </p:cNvPr>
          <p:cNvCxnSpPr>
            <a:cxnSpLocks/>
            <a:stCxn id="7" idx="2"/>
            <a:endCxn id="21" idx="0"/>
          </p:cNvCxnSpPr>
          <p:nvPr/>
        </p:nvCxnSpPr>
        <p:spPr>
          <a:xfrm rot="5400000">
            <a:off x="1258560" y="3139105"/>
            <a:ext cx="603825" cy="862977"/>
          </a:xfrm>
          <a:prstGeom prst="curvedConnector3">
            <a:avLst>
              <a:gd name="adj1" fmla="val 50000"/>
            </a:avLst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29A147B0-C8ED-D143-ACFF-DBD8E18C2C88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 rot="16200000" flipH="1">
            <a:off x="2112665" y="3147976"/>
            <a:ext cx="603825" cy="845234"/>
          </a:xfrm>
          <a:prstGeom prst="curvedConnector3">
            <a:avLst>
              <a:gd name="adj1" fmla="val 50000"/>
            </a:avLst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85692BA-1C26-4D42-9DFE-386D0D2C8309}"/>
              </a:ext>
            </a:extLst>
          </p:cNvPr>
          <p:cNvSpPr/>
          <p:nvPr/>
        </p:nvSpPr>
        <p:spPr>
          <a:xfrm>
            <a:off x="4732351" y="3872505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841C1F1-D79C-2E4A-9641-22C76FC0A7FE}"/>
              </a:ext>
            </a:extLst>
          </p:cNvPr>
          <p:cNvCxnSpPr>
            <a:cxnSpLocks/>
            <a:stCxn id="9" idx="2"/>
            <a:endCxn id="28" idx="0"/>
          </p:cNvCxnSpPr>
          <p:nvPr/>
        </p:nvCxnSpPr>
        <p:spPr>
          <a:xfrm flipH="1">
            <a:off x="5333830" y="3268681"/>
            <a:ext cx="1" cy="603824"/>
          </a:xfrm>
          <a:prstGeom prst="straightConnector1">
            <a:avLst/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998AF2F3-1055-CB48-A948-656397C6B5B4}"/>
              </a:ext>
            </a:extLst>
          </p:cNvPr>
          <p:cNvSpPr/>
          <p:nvPr/>
        </p:nvSpPr>
        <p:spPr>
          <a:xfrm>
            <a:off x="3476100" y="1512902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P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1D20211-9C86-7244-BBEF-D25836E64BCE}"/>
              </a:ext>
            </a:extLst>
          </p:cNvPr>
          <p:cNvSpPr/>
          <p:nvPr/>
        </p:nvSpPr>
        <p:spPr>
          <a:xfrm>
            <a:off x="1785632" y="2738593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A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FE86A37-25B0-6A42-8CE5-BE2550EFB4E1}"/>
              </a:ext>
            </a:extLst>
          </p:cNvPr>
          <p:cNvSpPr/>
          <p:nvPr/>
        </p:nvSpPr>
        <p:spPr>
          <a:xfrm>
            <a:off x="3476099" y="2755364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866E3ED-B4FF-FA4B-9A37-91C4E2697E97}"/>
              </a:ext>
            </a:extLst>
          </p:cNvPr>
          <p:cNvSpPr/>
          <p:nvPr/>
        </p:nvSpPr>
        <p:spPr>
          <a:xfrm>
            <a:off x="5127502" y="2755364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C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21BC31E-0739-944D-B2D3-727DA8F6BC06}"/>
              </a:ext>
            </a:extLst>
          </p:cNvPr>
          <p:cNvSpPr/>
          <p:nvPr/>
        </p:nvSpPr>
        <p:spPr>
          <a:xfrm>
            <a:off x="922655" y="3990740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D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393A7F7-283E-6A41-8696-37C04498C7DF}"/>
              </a:ext>
            </a:extLst>
          </p:cNvPr>
          <p:cNvSpPr/>
          <p:nvPr/>
        </p:nvSpPr>
        <p:spPr>
          <a:xfrm>
            <a:off x="2628987" y="3976158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E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16F7D18-65F8-9041-8810-955CEED36B95}"/>
              </a:ext>
            </a:extLst>
          </p:cNvPr>
          <p:cNvSpPr/>
          <p:nvPr/>
        </p:nvSpPr>
        <p:spPr>
          <a:xfrm>
            <a:off x="5127502" y="3963797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F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478A88-92E2-7C47-8668-417DBFF103EB}"/>
              </a:ext>
            </a:extLst>
          </p:cNvPr>
          <p:cNvSpPr txBox="1"/>
          <p:nvPr/>
        </p:nvSpPr>
        <p:spPr>
          <a:xfrm>
            <a:off x="6230727" y="2792413"/>
            <a:ext cx="28135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16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Direct dependencies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1B73D70-C268-F24B-9C61-E5B28B5B9C8C}"/>
              </a:ext>
            </a:extLst>
          </p:cNvPr>
          <p:cNvSpPr txBox="1"/>
          <p:nvPr/>
        </p:nvSpPr>
        <p:spPr>
          <a:xfrm>
            <a:off x="6230726" y="4032897"/>
            <a:ext cx="28135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16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Transitive dependencies</a:t>
            </a:r>
          </a:p>
        </p:txBody>
      </p:sp>
    </p:spTree>
    <p:extLst>
      <p:ext uri="{BB962C8B-B14F-4D97-AF65-F5344CB8AC3E}">
        <p14:creationId xmlns:p14="http://schemas.microsoft.com/office/powerpoint/2010/main" val="2400756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Example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5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E74A6CC-DCA0-874C-805C-6DF93843DFBA}"/>
              </a:ext>
            </a:extLst>
          </p:cNvPr>
          <p:cNvSpPr/>
          <p:nvPr/>
        </p:nvSpPr>
        <p:spPr>
          <a:xfrm>
            <a:off x="3080949" y="1377430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B32C7BD-A3BF-4D47-813F-95AFDA0D7B09}"/>
              </a:ext>
            </a:extLst>
          </p:cNvPr>
          <p:cNvSpPr/>
          <p:nvPr/>
        </p:nvSpPr>
        <p:spPr>
          <a:xfrm>
            <a:off x="1390481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11EC953-31D8-B54A-B215-E2EA7B1D010B}"/>
              </a:ext>
            </a:extLst>
          </p:cNvPr>
          <p:cNvSpPr/>
          <p:nvPr/>
        </p:nvSpPr>
        <p:spPr>
          <a:xfrm>
            <a:off x="3080949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A027F55-9DF5-FC44-9F8C-92B5CC9B8092}"/>
              </a:ext>
            </a:extLst>
          </p:cNvPr>
          <p:cNvSpPr/>
          <p:nvPr/>
        </p:nvSpPr>
        <p:spPr>
          <a:xfrm>
            <a:off x="4732352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E648F74E-EBEE-1347-97DA-2DCC3B954E1A}"/>
              </a:ext>
            </a:extLst>
          </p:cNvPr>
          <p:cNvCxnSpPr>
            <a:stCxn id="6" idx="2"/>
            <a:endCxn id="7" idx="0"/>
          </p:cNvCxnSpPr>
          <p:nvPr/>
        </p:nvCxnSpPr>
        <p:spPr>
          <a:xfrm rot="5400000">
            <a:off x="2535282" y="1477821"/>
            <a:ext cx="603825" cy="1690468"/>
          </a:xfrm>
          <a:prstGeom prst="curvedConnector3">
            <a:avLst/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81EAD48C-5BAE-584E-85A5-95A8C5846A1D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 rot="16200000" flipH="1">
            <a:off x="4206217" y="1497353"/>
            <a:ext cx="603825" cy="1651403"/>
          </a:xfrm>
          <a:prstGeom prst="curvedConnector3">
            <a:avLst>
              <a:gd name="adj1" fmla="val 50000"/>
            </a:avLst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17DD1A8-9D33-0444-868C-48A70727504A}"/>
              </a:ext>
            </a:extLst>
          </p:cNvPr>
          <p:cNvCxnSpPr>
            <a:stCxn id="6" idx="2"/>
            <a:endCxn id="8" idx="0"/>
          </p:cNvCxnSpPr>
          <p:nvPr/>
        </p:nvCxnSpPr>
        <p:spPr>
          <a:xfrm>
            <a:off x="3682428" y="2021143"/>
            <a:ext cx="0" cy="603825"/>
          </a:xfrm>
          <a:prstGeom prst="straightConnector1">
            <a:avLst/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44CDC4E-288E-1D47-83AF-D6C65AF56154}"/>
              </a:ext>
            </a:extLst>
          </p:cNvPr>
          <p:cNvSpPr/>
          <p:nvPr/>
        </p:nvSpPr>
        <p:spPr>
          <a:xfrm>
            <a:off x="2235715" y="3872506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9E6994E-507D-3742-8EB3-0C952A2AF95B}"/>
              </a:ext>
            </a:extLst>
          </p:cNvPr>
          <p:cNvSpPr/>
          <p:nvPr/>
        </p:nvSpPr>
        <p:spPr>
          <a:xfrm>
            <a:off x="527504" y="3872506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78D4DDD0-F05E-B844-94FD-D3227C5C87BD}"/>
              </a:ext>
            </a:extLst>
          </p:cNvPr>
          <p:cNvCxnSpPr>
            <a:cxnSpLocks/>
            <a:stCxn id="7" idx="2"/>
            <a:endCxn id="21" idx="0"/>
          </p:cNvCxnSpPr>
          <p:nvPr/>
        </p:nvCxnSpPr>
        <p:spPr>
          <a:xfrm rot="5400000">
            <a:off x="1258560" y="3139105"/>
            <a:ext cx="603825" cy="862977"/>
          </a:xfrm>
          <a:prstGeom prst="curvedConnector3">
            <a:avLst>
              <a:gd name="adj1" fmla="val 50000"/>
            </a:avLst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29A147B0-C8ED-D143-ACFF-DBD8E18C2C88}"/>
              </a:ext>
            </a:extLst>
          </p:cNvPr>
          <p:cNvCxnSpPr>
            <a:cxnSpLocks/>
            <a:stCxn id="7" idx="2"/>
            <a:endCxn id="20" idx="0"/>
          </p:cNvCxnSpPr>
          <p:nvPr/>
        </p:nvCxnSpPr>
        <p:spPr>
          <a:xfrm rot="16200000" flipH="1">
            <a:off x="2112665" y="3147976"/>
            <a:ext cx="603825" cy="845234"/>
          </a:xfrm>
          <a:prstGeom prst="curvedConnector3">
            <a:avLst>
              <a:gd name="adj1" fmla="val 50000"/>
            </a:avLst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85692BA-1C26-4D42-9DFE-386D0D2C8309}"/>
              </a:ext>
            </a:extLst>
          </p:cNvPr>
          <p:cNvSpPr/>
          <p:nvPr/>
        </p:nvSpPr>
        <p:spPr>
          <a:xfrm>
            <a:off x="4732351" y="3872505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841C1F1-D79C-2E4A-9641-22C76FC0A7FE}"/>
              </a:ext>
            </a:extLst>
          </p:cNvPr>
          <p:cNvCxnSpPr>
            <a:cxnSpLocks/>
            <a:stCxn id="9" idx="2"/>
            <a:endCxn id="28" idx="0"/>
          </p:cNvCxnSpPr>
          <p:nvPr/>
        </p:nvCxnSpPr>
        <p:spPr>
          <a:xfrm flipH="1">
            <a:off x="5333830" y="3268681"/>
            <a:ext cx="1" cy="603824"/>
          </a:xfrm>
          <a:prstGeom prst="straightConnector1">
            <a:avLst/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998AF2F3-1055-CB48-A948-656397C6B5B4}"/>
              </a:ext>
            </a:extLst>
          </p:cNvPr>
          <p:cNvSpPr/>
          <p:nvPr/>
        </p:nvSpPr>
        <p:spPr>
          <a:xfrm>
            <a:off x="2874621" y="1177523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P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1D20211-9C86-7244-BBEF-D25836E64BCE}"/>
              </a:ext>
            </a:extLst>
          </p:cNvPr>
          <p:cNvSpPr/>
          <p:nvPr/>
        </p:nvSpPr>
        <p:spPr>
          <a:xfrm>
            <a:off x="1175404" y="2391347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A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FE86A37-25B0-6A42-8CE5-BE2550EFB4E1}"/>
              </a:ext>
            </a:extLst>
          </p:cNvPr>
          <p:cNvSpPr/>
          <p:nvPr/>
        </p:nvSpPr>
        <p:spPr>
          <a:xfrm>
            <a:off x="2874622" y="2418640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866E3ED-B4FF-FA4B-9A37-91C4E2697E97}"/>
              </a:ext>
            </a:extLst>
          </p:cNvPr>
          <p:cNvSpPr/>
          <p:nvPr/>
        </p:nvSpPr>
        <p:spPr>
          <a:xfrm>
            <a:off x="4527660" y="2418640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C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21BC31E-0739-944D-B2D3-727DA8F6BC06}"/>
              </a:ext>
            </a:extLst>
          </p:cNvPr>
          <p:cNvSpPr/>
          <p:nvPr/>
        </p:nvSpPr>
        <p:spPr>
          <a:xfrm>
            <a:off x="330989" y="3666178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D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393A7F7-283E-6A41-8696-37C04498C7DF}"/>
              </a:ext>
            </a:extLst>
          </p:cNvPr>
          <p:cNvSpPr/>
          <p:nvPr/>
        </p:nvSpPr>
        <p:spPr>
          <a:xfrm>
            <a:off x="2029388" y="3666178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E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16F7D18-65F8-9041-8810-955CEED36B95}"/>
              </a:ext>
            </a:extLst>
          </p:cNvPr>
          <p:cNvSpPr/>
          <p:nvPr/>
        </p:nvSpPr>
        <p:spPr>
          <a:xfrm>
            <a:off x="4527660" y="3666177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710454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Example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6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E74A6CC-DCA0-874C-805C-6DF93843DFBA}"/>
              </a:ext>
            </a:extLst>
          </p:cNvPr>
          <p:cNvSpPr/>
          <p:nvPr/>
        </p:nvSpPr>
        <p:spPr>
          <a:xfrm>
            <a:off x="3080949" y="1377430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B32C7BD-A3BF-4D47-813F-95AFDA0D7B09}"/>
              </a:ext>
            </a:extLst>
          </p:cNvPr>
          <p:cNvSpPr/>
          <p:nvPr/>
        </p:nvSpPr>
        <p:spPr>
          <a:xfrm>
            <a:off x="1390481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11EC953-31D8-B54A-B215-E2EA7B1D010B}"/>
              </a:ext>
            </a:extLst>
          </p:cNvPr>
          <p:cNvSpPr/>
          <p:nvPr/>
        </p:nvSpPr>
        <p:spPr>
          <a:xfrm>
            <a:off x="3080949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A027F55-9DF5-FC44-9F8C-92B5CC9B8092}"/>
              </a:ext>
            </a:extLst>
          </p:cNvPr>
          <p:cNvSpPr/>
          <p:nvPr/>
        </p:nvSpPr>
        <p:spPr>
          <a:xfrm>
            <a:off x="4732352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E648F74E-EBEE-1347-97DA-2DCC3B954E1A}"/>
              </a:ext>
            </a:extLst>
          </p:cNvPr>
          <p:cNvCxnSpPr>
            <a:cxnSpLocks/>
            <a:endCxn id="27" idx="0"/>
          </p:cNvCxnSpPr>
          <p:nvPr/>
        </p:nvCxnSpPr>
        <p:spPr>
          <a:xfrm rot="10800000" flipV="1">
            <a:off x="1926977" y="1795978"/>
            <a:ext cx="1430514" cy="1031028"/>
          </a:xfrm>
          <a:prstGeom prst="curvedConnector2">
            <a:avLst/>
          </a:prstGeom>
          <a:ln w="12700">
            <a:solidFill>
              <a:schemeClr val="bg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44CDC4E-288E-1D47-83AF-D6C65AF56154}"/>
              </a:ext>
            </a:extLst>
          </p:cNvPr>
          <p:cNvSpPr/>
          <p:nvPr/>
        </p:nvSpPr>
        <p:spPr>
          <a:xfrm>
            <a:off x="2235715" y="3872506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9E6994E-507D-3742-8EB3-0C952A2AF95B}"/>
              </a:ext>
            </a:extLst>
          </p:cNvPr>
          <p:cNvSpPr/>
          <p:nvPr/>
        </p:nvSpPr>
        <p:spPr>
          <a:xfrm>
            <a:off x="527504" y="3872506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78D4DDD0-F05E-B844-94FD-D3227C5C87BD}"/>
              </a:ext>
            </a:extLst>
          </p:cNvPr>
          <p:cNvCxnSpPr>
            <a:cxnSpLocks/>
          </p:cNvCxnSpPr>
          <p:nvPr/>
        </p:nvCxnSpPr>
        <p:spPr>
          <a:xfrm rot="5400000">
            <a:off x="1015607" y="3167461"/>
            <a:ext cx="1042491" cy="780250"/>
          </a:xfrm>
          <a:prstGeom prst="curvedConnector3">
            <a:avLst>
              <a:gd name="adj1" fmla="val 50000"/>
            </a:avLst>
          </a:prstGeom>
          <a:ln w="12700">
            <a:solidFill>
              <a:schemeClr val="bg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85692BA-1C26-4D42-9DFE-386D0D2C8309}"/>
              </a:ext>
            </a:extLst>
          </p:cNvPr>
          <p:cNvSpPr/>
          <p:nvPr/>
        </p:nvSpPr>
        <p:spPr>
          <a:xfrm>
            <a:off x="4732351" y="3872505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98AF2F3-1055-CB48-A948-656397C6B5B4}"/>
              </a:ext>
            </a:extLst>
          </p:cNvPr>
          <p:cNvSpPr/>
          <p:nvPr/>
        </p:nvSpPr>
        <p:spPr>
          <a:xfrm>
            <a:off x="2874621" y="1177523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P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1D20211-9C86-7244-BBEF-D25836E64BCE}"/>
              </a:ext>
            </a:extLst>
          </p:cNvPr>
          <p:cNvSpPr/>
          <p:nvPr/>
        </p:nvSpPr>
        <p:spPr>
          <a:xfrm>
            <a:off x="1175404" y="2391347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A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FE86A37-25B0-6A42-8CE5-BE2550EFB4E1}"/>
              </a:ext>
            </a:extLst>
          </p:cNvPr>
          <p:cNvSpPr/>
          <p:nvPr/>
        </p:nvSpPr>
        <p:spPr>
          <a:xfrm>
            <a:off x="2874622" y="2418640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B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866E3ED-B4FF-FA4B-9A37-91C4E2697E97}"/>
              </a:ext>
            </a:extLst>
          </p:cNvPr>
          <p:cNvSpPr/>
          <p:nvPr/>
        </p:nvSpPr>
        <p:spPr>
          <a:xfrm>
            <a:off x="4527660" y="2418640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C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21BC31E-0739-944D-B2D3-727DA8F6BC06}"/>
              </a:ext>
            </a:extLst>
          </p:cNvPr>
          <p:cNvSpPr/>
          <p:nvPr/>
        </p:nvSpPr>
        <p:spPr>
          <a:xfrm>
            <a:off x="330989" y="3666178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D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393A7F7-283E-6A41-8696-37C04498C7DF}"/>
              </a:ext>
            </a:extLst>
          </p:cNvPr>
          <p:cNvSpPr/>
          <p:nvPr/>
        </p:nvSpPr>
        <p:spPr>
          <a:xfrm>
            <a:off x="2029388" y="3666178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E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16F7D18-65F8-9041-8810-955CEED36B95}"/>
              </a:ext>
            </a:extLst>
          </p:cNvPr>
          <p:cNvSpPr/>
          <p:nvPr/>
        </p:nvSpPr>
        <p:spPr>
          <a:xfrm>
            <a:off x="4527660" y="3666177"/>
            <a:ext cx="412653" cy="412653"/>
          </a:xfrm>
          <a:prstGeom prst="ellipse">
            <a:avLst/>
          </a:prstGeom>
          <a:solidFill>
            <a:srgbClr val="1954A6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F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D4DC5A1-1B16-0141-AA69-C49EDE725F3C}"/>
              </a:ext>
            </a:extLst>
          </p:cNvPr>
          <p:cNvSpPr/>
          <p:nvPr/>
        </p:nvSpPr>
        <p:spPr>
          <a:xfrm>
            <a:off x="1734718" y="2827006"/>
            <a:ext cx="384517" cy="21255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0D2F830-8196-D24F-8426-E6185DDB66B0}"/>
              </a:ext>
            </a:extLst>
          </p:cNvPr>
          <p:cNvSpPr/>
          <p:nvPr/>
        </p:nvSpPr>
        <p:spPr>
          <a:xfrm>
            <a:off x="3330045" y="1744394"/>
            <a:ext cx="108628" cy="100844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8646347-8E95-7E49-95FA-98E5B875EC53}"/>
              </a:ext>
            </a:extLst>
          </p:cNvPr>
          <p:cNvSpPr/>
          <p:nvPr/>
        </p:nvSpPr>
        <p:spPr>
          <a:xfrm>
            <a:off x="1074731" y="4078830"/>
            <a:ext cx="142270" cy="7994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37204AF4-D767-2849-8C04-B995B05A747F}"/>
              </a:ext>
            </a:extLst>
          </p:cNvPr>
          <p:cNvCxnSpPr>
            <a:cxnSpLocks/>
            <a:endCxn id="51" idx="0"/>
          </p:cNvCxnSpPr>
          <p:nvPr/>
        </p:nvCxnSpPr>
        <p:spPr>
          <a:xfrm rot="16200000" flipH="1">
            <a:off x="3548826" y="2152447"/>
            <a:ext cx="2437014" cy="1646815"/>
          </a:xfrm>
          <a:prstGeom prst="curvedConnector3">
            <a:avLst>
              <a:gd name="adj1" fmla="val 64816"/>
            </a:avLst>
          </a:prstGeom>
          <a:ln w="12700">
            <a:solidFill>
              <a:schemeClr val="bg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DDDC66F1-DA10-D74C-BBAE-0F73E85A8BC7}"/>
              </a:ext>
            </a:extLst>
          </p:cNvPr>
          <p:cNvSpPr/>
          <p:nvPr/>
        </p:nvSpPr>
        <p:spPr>
          <a:xfrm>
            <a:off x="3841806" y="1618490"/>
            <a:ext cx="213965" cy="152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F940317-7BA5-E848-A93B-754F005B7B72}"/>
              </a:ext>
            </a:extLst>
          </p:cNvPr>
          <p:cNvSpPr/>
          <p:nvPr/>
        </p:nvSpPr>
        <p:spPr>
          <a:xfrm>
            <a:off x="5369170" y="4194362"/>
            <a:ext cx="443142" cy="16092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197790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Example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7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E74A6CC-DCA0-874C-805C-6DF93843DFBA}"/>
              </a:ext>
            </a:extLst>
          </p:cNvPr>
          <p:cNvSpPr/>
          <p:nvPr/>
        </p:nvSpPr>
        <p:spPr>
          <a:xfrm>
            <a:off x="3080949" y="1377430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B32C7BD-A3BF-4D47-813F-95AFDA0D7B09}"/>
              </a:ext>
            </a:extLst>
          </p:cNvPr>
          <p:cNvSpPr/>
          <p:nvPr/>
        </p:nvSpPr>
        <p:spPr>
          <a:xfrm>
            <a:off x="1390481" y="2624968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E648F74E-EBEE-1347-97DA-2DCC3B954E1A}"/>
              </a:ext>
            </a:extLst>
          </p:cNvPr>
          <p:cNvCxnSpPr>
            <a:cxnSpLocks/>
            <a:endCxn id="27" idx="0"/>
          </p:cNvCxnSpPr>
          <p:nvPr/>
        </p:nvCxnSpPr>
        <p:spPr>
          <a:xfrm rot="10800000" flipV="1">
            <a:off x="1926977" y="1795978"/>
            <a:ext cx="1430514" cy="1031028"/>
          </a:xfrm>
          <a:prstGeom prst="curvedConnector2">
            <a:avLst/>
          </a:prstGeom>
          <a:ln w="12700">
            <a:solidFill>
              <a:schemeClr val="bg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9E6994E-507D-3742-8EB3-0C952A2AF95B}"/>
              </a:ext>
            </a:extLst>
          </p:cNvPr>
          <p:cNvSpPr/>
          <p:nvPr/>
        </p:nvSpPr>
        <p:spPr>
          <a:xfrm>
            <a:off x="527504" y="3872506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cxnSp>
        <p:nvCxnSpPr>
          <p:cNvPr id="22" name="Curved Connector 21">
            <a:extLst>
              <a:ext uri="{FF2B5EF4-FFF2-40B4-BE49-F238E27FC236}">
                <a16:creationId xmlns:a16="http://schemas.microsoft.com/office/drawing/2014/main" id="{78D4DDD0-F05E-B844-94FD-D3227C5C87BD}"/>
              </a:ext>
            </a:extLst>
          </p:cNvPr>
          <p:cNvCxnSpPr>
            <a:cxnSpLocks/>
          </p:cNvCxnSpPr>
          <p:nvPr/>
        </p:nvCxnSpPr>
        <p:spPr>
          <a:xfrm rot="5400000">
            <a:off x="1015607" y="3167461"/>
            <a:ext cx="1042491" cy="780250"/>
          </a:xfrm>
          <a:prstGeom prst="curvedConnector3">
            <a:avLst>
              <a:gd name="adj1" fmla="val 50000"/>
            </a:avLst>
          </a:prstGeom>
          <a:ln w="12700">
            <a:solidFill>
              <a:schemeClr val="bg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B85692BA-1C26-4D42-9DFE-386D0D2C8309}"/>
              </a:ext>
            </a:extLst>
          </p:cNvPr>
          <p:cNvSpPr/>
          <p:nvPr/>
        </p:nvSpPr>
        <p:spPr>
          <a:xfrm>
            <a:off x="4732351" y="3872505"/>
            <a:ext cx="1202957" cy="643713"/>
          </a:xfrm>
          <a:prstGeom prst="roundRect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 sz="2400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98AF2F3-1055-CB48-A948-656397C6B5B4}"/>
              </a:ext>
            </a:extLst>
          </p:cNvPr>
          <p:cNvSpPr/>
          <p:nvPr/>
        </p:nvSpPr>
        <p:spPr>
          <a:xfrm>
            <a:off x="2874621" y="1177523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P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1D20211-9C86-7244-BBEF-D25836E64BCE}"/>
              </a:ext>
            </a:extLst>
          </p:cNvPr>
          <p:cNvSpPr/>
          <p:nvPr/>
        </p:nvSpPr>
        <p:spPr>
          <a:xfrm>
            <a:off x="1175404" y="2391347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A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21BC31E-0739-944D-B2D3-727DA8F6BC06}"/>
              </a:ext>
            </a:extLst>
          </p:cNvPr>
          <p:cNvSpPr/>
          <p:nvPr/>
        </p:nvSpPr>
        <p:spPr>
          <a:xfrm>
            <a:off x="330989" y="3666178"/>
            <a:ext cx="412653" cy="412653"/>
          </a:xfrm>
          <a:prstGeom prst="ellipse">
            <a:avLst/>
          </a:prstGeom>
          <a:solidFill>
            <a:srgbClr val="1954A6"/>
          </a:solidFill>
          <a:ln w="31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D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16F7D18-65F8-9041-8810-955CEED36B95}"/>
              </a:ext>
            </a:extLst>
          </p:cNvPr>
          <p:cNvSpPr/>
          <p:nvPr/>
        </p:nvSpPr>
        <p:spPr>
          <a:xfrm>
            <a:off x="4527660" y="3666177"/>
            <a:ext cx="412653" cy="412653"/>
          </a:xfrm>
          <a:prstGeom prst="ellipse">
            <a:avLst/>
          </a:prstGeom>
          <a:solidFill>
            <a:srgbClr val="1954A6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E" sz="2400" dirty="0">
                <a:latin typeface="BITSTREAM VERA SANS MONO" panose="020B0609030804020204" pitchFamily="49" charset="0"/>
              </a:rPr>
              <a:t>F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D4DC5A1-1B16-0141-AA69-C49EDE725F3C}"/>
              </a:ext>
            </a:extLst>
          </p:cNvPr>
          <p:cNvSpPr/>
          <p:nvPr/>
        </p:nvSpPr>
        <p:spPr>
          <a:xfrm>
            <a:off x="1734718" y="2827006"/>
            <a:ext cx="384517" cy="212556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0D2F830-8196-D24F-8426-E6185DDB66B0}"/>
              </a:ext>
            </a:extLst>
          </p:cNvPr>
          <p:cNvSpPr/>
          <p:nvPr/>
        </p:nvSpPr>
        <p:spPr>
          <a:xfrm>
            <a:off x="3330045" y="1744394"/>
            <a:ext cx="108628" cy="100844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8646347-8E95-7E49-95FA-98E5B875EC53}"/>
              </a:ext>
            </a:extLst>
          </p:cNvPr>
          <p:cNvSpPr/>
          <p:nvPr/>
        </p:nvSpPr>
        <p:spPr>
          <a:xfrm>
            <a:off x="1074731" y="4078830"/>
            <a:ext cx="142270" cy="79941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37204AF4-D767-2849-8C04-B995B05A747F}"/>
              </a:ext>
            </a:extLst>
          </p:cNvPr>
          <p:cNvCxnSpPr>
            <a:cxnSpLocks/>
            <a:endCxn id="51" idx="0"/>
          </p:cNvCxnSpPr>
          <p:nvPr/>
        </p:nvCxnSpPr>
        <p:spPr>
          <a:xfrm rot="16200000" flipH="1">
            <a:off x="3548826" y="2152447"/>
            <a:ext cx="2437014" cy="1646815"/>
          </a:xfrm>
          <a:prstGeom prst="curvedConnector3">
            <a:avLst>
              <a:gd name="adj1" fmla="val 64816"/>
            </a:avLst>
          </a:prstGeom>
          <a:ln w="12700">
            <a:solidFill>
              <a:schemeClr val="bg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DDDC66F1-DA10-D74C-BBAE-0F73E85A8BC7}"/>
              </a:ext>
            </a:extLst>
          </p:cNvPr>
          <p:cNvSpPr/>
          <p:nvPr/>
        </p:nvSpPr>
        <p:spPr>
          <a:xfrm>
            <a:off x="3841806" y="1618490"/>
            <a:ext cx="213965" cy="1524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F940317-7BA5-E848-A93B-754F005B7B72}"/>
              </a:ext>
            </a:extLst>
          </p:cNvPr>
          <p:cNvSpPr/>
          <p:nvPr/>
        </p:nvSpPr>
        <p:spPr>
          <a:xfrm>
            <a:off x="5369170" y="4194362"/>
            <a:ext cx="443142" cy="160928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087829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Example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8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B6F836B-E382-4C4B-923B-CEBC71B1D1E2}"/>
              </a:ext>
            </a:extLst>
          </p:cNvPr>
          <p:cNvGrpSpPr/>
          <p:nvPr/>
        </p:nvGrpSpPr>
        <p:grpSpPr>
          <a:xfrm>
            <a:off x="5854542" y="2024246"/>
            <a:ext cx="2226682" cy="2106391"/>
            <a:chOff x="4572000" y="1911874"/>
            <a:chExt cx="3285593" cy="3108098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0E74A6CC-DCA0-874C-805C-6DF93843DFBA}"/>
                </a:ext>
              </a:extLst>
            </p:cNvPr>
            <p:cNvSpPr/>
            <p:nvPr/>
          </p:nvSpPr>
          <p:spPr>
            <a:xfrm>
              <a:off x="5621925" y="1911874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6B32C7BD-A3BF-4D47-813F-95AFDA0D7B09}"/>
                </a:ext>
              </a:extLst>
            </p:cNvPr>
            <p:cNvSpPr/>
            <p:nvPr/>
          </p:nvSpPr>
          <p:spPr>
            <a:xfrm>
              <a:off x="4572002" y="3159412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1A027F55-9DF5-FC44-9F8C-92B5CC9B8092}"/>
                </a:ext>
              </a:extLst>
            </p:cNvPr>
            <p:cNvSpPr/>
            <p:nvPr/>
          </p:nvSpPr>
          <p:spPr>
            <a:xfrm>
              <a:off x="6654636" y="3174277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cxnSp>
          <p:nvCxnSpPr>
            <p:cNvPr id="13" name="Curved Connector 12">
              <a:extLst>
                <a:ext uri="{FF2B5EF4-FFF2-40B4-BE49-F238E27FC236}">
                  <a16:creationId xmlns:a16="http://schemas.microsoft.com/office/drawing/2014/main" id="{E648F74E-EBEE-1347-97DA-2DCC3B954E1A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 rot="5400000">
              <a:off x="5396531" y="2332538"/>
              <a:ext cx="603825" cy="1049923"/>
            </a:xfrm>
            <a:prstGeom prst="curvedConnector3">
              <a:avLst/>
            </a:prstGeom>
            <a:ln w="127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>
              <a:extLst>
                <a:ext uri="{FF2B5EF4-FFF2-40B4-BE49-F238E27FC236}">
                  <a16:creationId xmlns:a16="http://schemas.microsoft.com/office/drawing/2014/main" id="{81EAD48C-5BAE-584E-85A5-95A8C5846A1D}"/>
                </a:ext>
              </a:extLst>
            </p:cNvPr>
            <p:cNvCxnSpPr>
              <a:cxnSpLocks/>
              <a:stCxn id="6" idx="2"/>
              <a:endCxn id="9" idx="0"/>
            </p:cNvCxnSpPr>
            <p:nvPr/>
          </p:nvCxnSpPr>
          <p:spPr>
            <a:xfrm rot="16200000" flipH="1">
              <a:off x="6430414" y="2348576"/>
              <a:ext cx="618690" cy="1032711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A9E6994E-507D-3742-8EB3-0C952A2AF95B}"/>
                </a:ext>
              </a:extLst>
            </p:cNvPr>
            <p:cNvSpPr/>
            <p:nvPr/>
          </p:nvSpPr>
          <p:spPr>
            <a:xfrm>
              <a:off x="4572000" y="4376259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5841C1F1-D79C-2E4A-9641-22C76FC0A7FE}"/>
                </a:ext>
              </a:extLst>
            </p:cNvPr>
            <p:cNvCxnSpPr>
              <a:cxnSpLocks/>
              <a:stCxn id="7" idx="2"/>
              <a:endCxn id="21" idx="0"/>
            </p:cNvCxnSpPr>
            <p:nvPr/>
          </p:nvCxnSpPr>
          <p:spPr>
            <a:xfrm flipH="1">
              <a:off x="5173479" y="3803125"/>
              <a:ext cx="1" cy="573134"/>
            </a:xfrm>
            <a:prstGeom prst="straightConnector1">
              <a:avLst/>
            </a:prstGeom>
            <a:ln w="127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998AF2F3-1055-CB48-A948-656397C6B5B4}"/>
                </a:ext>
              </a:extLst>
            </p:cNvPr>
            <p:cNvSpPr/>
            <p:nvPr/>
          </p:nvSpPr>
          <p:spPr>
            <a:xfrm>
              <a:off x="6017076" y="2047346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P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A1D20211-9C86-7244-BBEF-D25836E64BCE}"/>
                </a:ext>
              </a:extLst>
            </p:cNvPr>
            <p:cNvSpPr/>
            <p:nvPr/>
          </p:nvSpPr>
          <p:spPr>
            <a:xfrm>
              <a:off x="4967153" y="3273037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A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866E3ED-B4FF-FA4B-9A37-91C4E2697E97}"/>
                </a:ext>
              </a:extLst>
            </p:cNvPr>
            <p:cNvSpPr/>
            <p:nvPr/>
          </p:nvSpPr>
          <p:spPr>
            <a:xfrm>
              <a:off x="7049787" y="3289807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F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E16F7D18-65F8-9041-8810-955CEED36B95}"/>
                </a:ext>
              </a:extLst>
            </p:cNvPr>
            <p:cNvSpPr/>
            <p:nvPr/>
          </p:nvSpPr>
          <p:spPr>
            <a:xfrm>
              <a:off x="4967152" y="4505627"/>
              <a:ext cx="412652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D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2591CD1-1FE7-C748-8ADF-5B18D873E89C}"/>
              </a:ext>
            </a:extLst>
          </p:cNvPr>
          <p:cNvGrpSpPr/>
          <p:nvPr/>
        </p:nvGrpSpPr>
        <p:grpSpPr>
          <a:xfrm>
            <a:off x="338537" y="1929709"/>
            <a:ext cx="3773763" cy="2190361"/>
            <a:chOff x="527504" y="1377430"/>
            <a:chExt cx="5407805" cy="3138789"/>
          </a:xfrm>
        </p:grpSpPr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C581D4B0-081C-184A-A720-89C5E43E0E68}"/>
                </a:ext>
              </a:extLst>
            </p:cNvPr>
            <p:cNvSpPr/>
            <p:nvPr/>
          </p:nvSpPr>
          <p:spPr>
            <a:xfrm>
              <a:off x="3080949" y="1377430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DB08F471-6A55-E640-8BB3-FEB114D64CC2}"/>
                </a:ext>
              </a:extLst>
            </p:cNvPr>
            <p:cNvSpPr/>
            <p:nvPr/>
          </p:nvSpPr>
          <p:spPr>
            <a:xfrm>
              <a:off x="1390481" y="2624968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id="{A6CFD32A-7097-FA4F-8990-F9EFE87B71C1}"/>
                </a:ext>
              </a:extLst>
            </p:cNvPr>
            <p:cNvSpPr/>
            <p:nvPr/>
          </p:nvSpPr>
          <p:spPr>
            <a:xfrm>
              <a:off x="3080949" y="2624968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E3EC6447-2089-E34C-A777-7D1EAD0BBC59}"/>
                </a:ext>
              </a:extLst>
            </p:cNvPr>
            <p:cNvSpPr/>
            <p:nvPr/>
          </p:nvSpPr>
          <p:spPr>
            <a:xfrm>
              <a:off x="4732352" y="2624968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cxnSp>
          <p:nvCxnSpPr>
            <p:cNvPr id="83" name="Curved Connector 82">
              <a:extLst>
                <a:ext uri="{FF2B5EF4-FFF2-40B4-BE49-F238E27FC236}">
                  <a16:creationId xmlns:a16="http://schemas.microsoft.com/office/drawing/2014/main" id="{899F901B-733C-2F41-A744-F0C19F4CA578}"/>
                </a:ext>
              </a:extLst>
            </p:cNvPr>
            <p:cNvCxnSpPr>
              <a:stCxn id="79" idx="2"/>
              <a:endCxn id="80" idx="0"/>
            </p:cNvCxnSpPr>
            <p:nvPr/>
          </p:nvCxnSpPr>
          <p:spPr>
            <a:xfrm rot="5400000">
              <a:off x="2535282" y="1477821"/>
              <a:ext cx="603825" cy="1690468"/>
            </a:xfrm>
            <a:prstGeom prst="curvedConnector3">
              <a:avLst/>
            </a:prstGeom>
            <a:ln w="127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urved Connector 83">
              <a:extLst>
                <a:ext uri="{FF2B5EF4-FFF2-40B4-BE49-F238E27FC236}">
                  <a16:creationId xmlns:a16="http://schemas.microsoft.com/office/drawing/2014/main" id="{CB3B29D4-C46F-954E-921E-22FDDD88818B}"/>
                </a:ext>
              </a:extLst>
            </p:cNvPr>
            <p:cNvCxnSpPr>
              <a:cxnSpLocks/>
              <a:stCxn id="79" idx="2"/>
              <a:endCxn id="82" idx="0"/>
            </p:cNvCxnSpPr>
            <p:nvPr/>
          </p:nvCxnSpPr>
          <p:spPr>
            <a:xfrm rot="16200000" flipH="1">
              <a:off x="4206217" y="1497353"/>
              <a:ext cx="603825" cy="1651403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EE22E686-4950-E64A-9167-542B48169709}"/>
                </a:ext>
              </a:extLst>
            </p:cNvPr>
            <p:cNvCxnSpPr>
              <a:stCxn id="79" idx="2"/>
              <a:endCxn id="81" idx="0"/>
            </p:cNvCxnSpPr>
            <p:nvPr/>
          </p:nvCxnSpPr>
          <p:spPr>
            <a:xfrm>
              <a:off x="3682428" y="2021143"/>
              <a:ext cx="0" cy="603825"/>
            </a:xfrm>
            <a:prstGeom prst="straightConnector1">
              <a:avLst/>
            </a:prstGeom>
            <a:ln w="127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D5B8340C-5FE5-5940-A4FE-8785220029CA}"/>
                </a:ext>
              </a:extLst>
            </p:cNvPr>
            <p:cNvSpPr/>
            <p:nvPr/>
          </p:nvSpPr>
          <p:spPr>
            <a:xfrm>
              <a:off x="2235715" y="3872506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900FEA6D-328A-924E-9A1A-3CE67AA29D5D}"/>
                </a:ext>
              </a:extLst>
            </p:cNvPr>
            <p:cNvSpPr/>
            <p:nvPr/>
          </p:nvSpPr>
          <p:spPr>
            <a:xfrm>
              <a:off x="527504" y="3872506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cxnSp>
          <p:nvCxnSpPr>
            <p:cNvPr id="88" name="Curved Connector 87">
              <a:extLst>
                <a:ext uri="{FF2B5EF4-FFF2-40B4-BE49-F238E27FC236}">
                  <a16:creationId xmlns:a16="http://schemas.microsoft.com/office/drawing/2014/main" id="{DC5AD1A9-5991-B34C-A73E-7F296EE84E09}"/>
                </a:ext>
              </a:extLst>
            </p:cNvPr>
            <p:cNvCxnSpPr>
              <a:cxnSpLocks/>
              <a:stCxn id="80" idx="2"/>
              <a:endCxn id="87" idx="0"/>
            </p:cNvCxnSpPr>
            <p:nvPr/>
          </p:nvCxnSpPr>
          <p:spPr>
            <a:xfrm rot="5400000">
              <a:off x="1258560" y="3139105"/>
              <a:ext cx="603825" cy="862977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urved Connector 88">
              <a:extLst>
                <a:ext uri="{FF2B5EF4-FFF2-40B4-BE49-F238E27FC236}">
                  <a16:creationId xmlns:a16="http://schemas.microsoft.com/office/drawing/2014/main" id="{A783F539-2F3F-0F4C-8840-59102EB8DB14}"/>
                </a:ext>
              </a:extLst>
            </p:cNvPr>
            <p:cNvCxnSpPr>
              <a:cxnSpLocks/>
              <a:stCxn id="80" idx="2"/>
              <a:endCxn id="86" idx="0"/>
            </p:cNvCxnSpPr>
            <p:nvPr/>
          </p:nvCxnSpPr>
          <p:spPr>
            <a:xfrm rot="16200000" flipH="1">
              <a:off x="2112665" y="3147976"/>
              <a:ext cx="603825" cy="845234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7BCA8878-98FE-CB4B-B807-4915DD624078}"/>
                </a:ext>
              </a:extLst>
            </p:cNvPr>
            <p:cNvSpPr/>
            <p:nvPr/>
          </p:nvSpPr>
          <p:spPr>
            <a:xfrm>
              <a:off x="4732351" y="3872505"/>
              <a:ext cx="1202957" cy="643713"/>
            </a:xfrm>
            <a:prstGeom prst="roundRect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1DC8573B-A50B-C04D-A989-A277CF27CF1E}"/>
                </a:ext>
              </a:extLst>
            </p:cNvPr>
            <p:cNvCxnSpPr>
              <a:cxnSpLocks/>
              <a:stCxn id="82" idx="2"/>
              <a:endCxn id="90" idx="0"/>
            </p:cNvCxnSpPr>
            <p:nvPr/>
          </p:nvCxnSpPr>
          <p:spPr>
            <a:xfrm flipH="1">
              <a:off x="5333830" y="3268681"/>
              <a:ext cx="1" cy="603824"/>
            </a:xfrm>
            <a:prstGeom prst="straightConnector1">
              <a:avLst/>
            </a:prstGeom>
            <a:ln w="12700">
              <a:solidFill>
                <a:schemeClr val="bg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D3C18C8-5139-1745-B150-D288C5C43727}"/>
                </a:ext>
              </a:extLst>
            </p:cNvPr>
            <p:cNvSpPr/>
            <p:nvPr/>
          </p:nvSpPr>
          <p:spPr>
            <a:xfrm>
              <a:off x="3476100" y="1512902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P</a:t>
              </a: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F43B1913-8B90-C640-98DE-E2410AF0A28E}"/>
                </a:ext>
              </a:extLst>
            </p:cNvPr>
            <p:cNvSpPr/>
            <p:nvPr/>
          </p:nvSpPr>
          <p:spPr>
            <a:xfrm>
              <a:off x="1785632" y="2738593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A</a:t>
              </a: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00ACFF12-CFFA-8A4F-8A9C-8446E6E82CC3}"/>
                </a:ext>
              </a:extLst>
            </p:cNvPr>
            <p:cNvSpPr/>
            <p:nvPr/>
          </p:nvSpPr>
          <p:spPr>
            <a:xfrm>
              <a:off x="3476099" y="2755364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B</a:t>
              </a:r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60E449E-C7CE-2D45-9D08-5EA24F33D18E}"/>
                </a:ext>
              </a:extLst>
            </p:cNvPr>
            <p:cNvSpPr/>
            <p:nvPr/>
          </p:nvSpPr>
          <p:spPr>
            <a:xfrm>
              <a:off x="5127502" y="2755364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C</a:t>
              </a: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C4193A25-42F2-D44D-967D-9F2C5A9FEB34}"/>
                </a:ext>
              </a:extLst>
            </p:cNvPr>
            <p:cNvSpPr/>
            <p:nvPr/>
          </p:nvSpPr>
          <p:spPr>
            <a:xfrm>
              <a:off x="922655" y="3990740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D</a:t>
              </a: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AA6A35F-151B-AF44-BB31-2EE824705018}"/>
                </a:ext>
              </a:extLst>
            </p:cNvPr>
            <p:cNvSpPr/>
            <p:nvPr/>
          </p:nvSpPr>
          <p:spPr>
            <a:xfrm>
              <a:off x="2628987" y="3976158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E</a:t>
              </a: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C4E7EFD0-757E-FD4B-A049-B86F079EBE6C}"/>
                </a:ext>
              </a:extLst>
            </p:cNvPr>
            <p:cNvSpPr/>
            <p:nvPr/>
          </p:nvSpPr>
          <p:spPr>
            <a:xfrm>
              <a:off x="5127502" y="3963797"/>
              <a:ext cx="412653" cy="412653"/>
            </a:xfrm>
            <a:prstGeom prst="ellipse">
              <a:avLst/>
            </a:prstGeom>
            <a:solidFill>
              <a:srgbClr val="1954A6"/>
            </a:solidFill>
            <a:ln w="31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SE" dirty="0">
                  <a:latin typeface="BITSTREAM VERA SANS MONO" panose="020B0609030804020204" pitchFamily="49" charset="0"/>
                </a:rPr>
                <a:t>F</a:t>
              </a:r>
            </a:p>
          </p:txBody>
        </p:sp>
      </p:grpSp>
      <p:sp>
        <p:nvSpPr>
          <p:cNvPr id="26" name="Right Arrow 25">
            <a:extLst>
              <a:ext uri="{FF2B5EF4-FFF2-40B4-BE49-F238E27FC236}">
                <a16:creationId xmlns:a16="http://schemas.microsoft.com/office/drawing/2014/main" id="{FBF6D5BB-D9D4-AB40-96B6-3806A0911BB1}"/>
              </a:ext>
            </a:extLst>
          </p:cNvPr>
          <p:cNvSpPr/>
          <p:nvPr/>
        </p:nvSpPr>
        <p:spPr>
          <a:xfrm>
            <a:off x="4432714" y="2738512"/>
            <a:ext cx="1086805" cy="605916"/>
          </a:xfrm>
          <a:prstGeom prst="right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68009AB-E429-894C-8A4F-339B1CFBD105}"/>
              </a:ext>
            </a:extLst>
          </p:cNvPr>
          <p:cNvSpPr txBox="1"/>
          <p:nvPr/>
        </p:nvSpPr>
        <p:spPr>
          <a:xfrm>
            <a:off x="338537" y="4654231"/>
            <a:ext cx="7742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E" sz="24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We should reduce the size of the dependency tree by removing unused dependencies.</a:t>
            </a:r>
          </a:p>
        </p:txBody>
      </p:sp>
    </p:spTree>
    <p:extLst>
      <p:ext uri="{BB962C8B-B14F-4D97-AF65-F5344CB8AC3E}">
        <p14:creationId xmlns:p14="http://schemas.microsoft.com/office/powerpoint/2010/main" val="522300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B453-9C54-4E4A-B398-9B266C2F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437" y="229772"/>
            <a:ext cx="7886700" cy="643713"/>
          </a:xfrm>
        </p:spPr>
        <p:txBody>
          <a:bodyPr>
            <a:normAutofit/>
          </a:bodyPr>
          <a:lstStyle/>
          <a:p>
            <a:r>
              <a:rPr lang="en-SE" sz="32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DepClean</a:t>
            </a:r>
            <a:endParaRPr lang="en-SE" sz="28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25B05-563D-A541-9B45-04DC2CB49C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91D6909-C27F-084D-9F73-E3F585F51510}" type="slidenum">
              <a:rPr lang="en-SE" smtClean="0"/>
              <a:pPr/>
              <a:t>9</a:t>
            </a:fld>
            <a:endParaRPr lang="en-SE" sz="1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8875F-5282-7845-9BA7-61824264C94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52245" y="135987"/>
            <a:ext cx="690694" cy="64371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1A8B78-7CFA-AA4E-A776-6846D661ED19}"/>
              </a:ext>
            </a:extLst>
          </p:cNvPr>
          <p:cNvSpPr txBox="1"/>
          <p:nvPr/>
        </p:nvSpPr>
        <p:spPr>
          <a:xfrm>
            <a:off x="403274" y="1331742"/>
            <a:ext cx="7685649" cy="28092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E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Detect bloated dependencies</a:t>
            </a:r>
            <a:endParaRPr lang="en-SE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E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Automatic generation of a debloated </a:t>
            </a:r>
            <a:r>
              <a:rPr lang="en-SE" sz="2000" i="1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pom.xml</a:t>
            </a:r>
            <a:r>
              <a:rPr lang="en-SE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 file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SE" sz="2000" spc="-150" dirty="0">
                <a:solidFill>
                  <a:schemeClr val="bg2"/>
                </a:solidFill>
                <a:latin typeface="BITSTREAM VERA SANS MONO" panose="020B0609030804020204" pitchFamily="49" charset="0"/>
              </a:rPr>
              <a:t>Open source </a:t>
            </a:r>
            <a:endParaRPr lang="en-SE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  <a:p>
            <a:pPr lvl="1">
              <a:lnSpc>
                <a:spcPct val="150000"/>
              </a:lnSpc>
            </a:pPr>
            <a:endParaRPr lang="en-SE" sz="2000" spc="-150" dirty="0">
              <a:solidFill>
                <a:schemeClr val="bg2"/>
              </a:solidFill>
              <a:latin typeface="BITSTREAM VERA SANS MONO" panose="020B060903080402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9DBDC2-044F-3A4B-85CE-832A4D54BF40}"/>
              </a:ext>
            </a:extLst>
          </p:cNvPr>
          <p:cNvSpPr/>
          <p:nvPr/>
        </p:nvSpPr>
        <p:spPr>
          <a:xfrm>
            <a:off x="1104437" y="3405234"/>
            <a:ext cx="64030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u="sng" dirty="0">
                <a:solidFill>
                  <a:schemeClr val="bg2"/>
                </a:solidFill>
                <a:latin typeface="Courier New" panose="02070309020205020404" pitchFamily="49" charset="0"/>
              </a:rPr>
              <a:t>https://</a:t>
            </a:r>
            <a:r>
              <a:rPr lang="en-GB" u="sng" dirty="0" err="1">
                <a:solidFill>
                  <a:schemeClr val="bg2"/>
                </a:solidFill>
                <a:latin typeface="Courier New" panose="02070309020205020404" pitchFamily="49" charset="0"/>
              </a:rPr>
              <a:t>github.com</a:t>
            </a:r>
            <a:r>
              <a:rPr lang="en-GB" u="sng" dirty="0">
                <a:solidFill>
                  <a:schemeClr val="bg2"/>
                </a:solidFill>
                <a:latin typeface="Courier New" panose="02070309020205020404" pitchFamily="49" charset="0"/>
              </a:rPr>
              <a:t>/castor-software/</a:t>
            </a:r>
            <a:r>
              <a:rPr lang="en-GB" u="sng" dirty="0" err="1">
                <a:solidFill>
                  <a:schemeClr val="bg2"/>
                </a:solidFill>
                <a:latin typeface="Courier New" panose="02070309020205020404" pitchFamily="49" charset="0"/>
              </a:rPr>
              <a:t>depclean</a:t>
            </a:r>
            <a:endParaRPr lang="en-SE" u="sng" dirty="0">
              <a:solidFill>
                <a:schemeClr val="bg2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31606F-B728-0B44-86AA-C64624B08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997" y="3903517"/>
            <a:ext cx="5903741" cy="123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966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4021</TotalTime>
  <Words>400</Words>
  <Application>Microsoft Macintosh PowerPoint</Application>
  <PresentationFormat>On-screen Show (16:10)</PresentationFormat>
  <Paragraphs>137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BITSTREAM VERA SANS MONO</vt:lpstr>
      <vt:lpstr>Calibri</vt:lpstr>
      <vt:lpstr>Courier New</vt:lpstr>
      <vt:lpstr>Palatino</vt:lpstr>
      <vt:lpstr>Wingdings</vt:lpstr>
      <vt:lpstr>Office Theme</vt:lpstr>
      <vt:lpstr>PowerPoint Presentation</vt:lpstr>
      <vt:lpstr>What Ma  en does for us?</vt:lpstr>
      <vt:lpstr>The Maven Ecosystem is big</vt:lpstr>
      <vt:lpstr>Example</vt:lpstr>
      <vt:lpstr>Example</vt:lpstr>
      <vt:lpstr>Example</vt:lpstr>
      <vt:lpstr>Example</vt:lpstr>
      <vt:lpstr>Example</vt:lpstr>
      <vt:lpstr>DepClean</vt:lpstr>
      <vt:lpstr>Spoon</vt:lpstr>
      <vt:lpstr>Spoon</vt:lpstr>
      <vt:lpstr>Spoon</vt:lpstr>
      <vt:lpstr>Spoon</vt:lpstr>
      <vt:lpstr>Spoon</vt:lpstr>
      <vt:lpstr>Empirical study</vt:lpstr>
      <vt:lpstr>Results</vt:lpstr>
      <vt:lpstr>Results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César Soto Valero</dc:creator>
  <cp:lastModifiedBy>César Soto Valero</cp:lastModifiedBy>
  <cp:revision>41</cp:revision>
  <dcterms:created xsi:type="dcterms:W3CDTF">2020-12-25T21:47:44Z</dcterms:created>
  <dcterms:modified xsi:type="dcterms:W3CDTF">2020-12-28T16:59:57Z</dcterms:modified>
</cp:coreProperties>
</file>